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s.uic.edu/~liub/publications/ICDM-03.pdf" TargetMode="External"/><Relationship Id="rId3" Type="http://schemas.openxmlformats.org/officeDocument/2006/relationships/hyperlink" Target="http://cseweb.ucsd.edu/~elkan/posonly.pd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дача lookalike (PU learning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Задача lookalike (PU learning)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Рассмотрим приме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Рассмотрим пример</a:t>
            </a:r>
          </a:p>
        </p:txBody>
      </p:sp>
      <p:sp>
        <p:nvSpPr>
          <p:cNvPr id="147" name="Есть «хорошие» пользователи, совершившие целевое действие - 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9475" indent="-379475" defTabSz="484886">
              <a:spcBef>
                <a:spcPts val="3400"/>
              </a:spcBef>
              <a:defRPr sz="3154"/>
            </a:pPr>
            <a:r>
              <a:t>Есть «хорошие» пользователи, совершившие целевое действие - P</a:t>
            </a:r>
          </a:p>
          <a:p>
            <a:pPr marL="379475" indent="-379475" defTabSz="484886">
              <a:spcBef>
                <a:spcPts val="3400"/>
              </a:spcBef>
              <a:defRPr sz="3154"/>
            </a:pPr>
            <a:r>
              <a:t>Для них мы храним логи + дополнительную информацию</a:t>
            </a:r>
          </a:p>
          <a:p>
            <a:pPr marL="379475" indent="-379475" defTabSz="484886">
              <a:spcBef>
                <a:spcPts val="3400"/>
              </a:spcBef>
              <a:defRPr sz="3154"/>
            </a:pPr>
            <a:r>
              <a:t>Также у нас есть хранилище признаков для каждого пользователя</a:t>
            </a:r>
          </a:p>
          <a:p>
            <a:pPr marL="379475" indent="-379475" defTabSz="484886">
              <a:spcBef>
                <a:spcPts val="3400"/>
              </a:spcBef>
              <a:defRPr sz="3154"/>
            </a:pPr>
            <a:r>
              <a:t>Все, что не P, относится к неразмеченным - U</a:t>
            </a:r>
          </a:p>
          <a:p>
            <a:pPr marL="379475" indent="-379475" defTabSz="484886">
              <a:spcBef>
                <a:spcPts val="3400"/>
              </a:spcBef>
              <a:defRPr sz="3154"/>
            </a:pPr>
            <a:r>
              <a:t>Задача: построить модель, которая будет определять степень принадлежности пользователя x к P (вероятность p(y=1|x) или что-то вроде)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Идеи как решать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Идеи как решать?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Решения «в лоб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Решения «в лоб»</a:t>
            </a:r>
          </a:p>
        </p:txBody>
      </p:sp>
      <p:sp>
        <p:nvSpPr>
          <p:cNvPr id="152" name="Пересчитать расстояние до P (до среднего или до каждого элемента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Пересчитать расстояние до P (до среднего или до каждого элемента)</a:t>
            </a:r>
          </a:p>
          <a:p>
            <a:pPr/>
            <a:r>
              <a:t>Кластеризация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Пробл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Проблемы</a:t>
            </a:r>
          </a:p>
        </p:txBody>
      </p:sp>
      <p:sp>
        <p:nvSpPr>
          <p:cNvPr id="155" name="В первом случае сложно даже задачу поставить и сформулировать (расстояние до чего считать, как выбирать метрику качества, как выбирать метрику расстояния и т.д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первом случае сложно даже задачу поставить и сформулировать (расстояние до чего считать, как выбирать метрику качества, как выбирать метрику расстояния и т.д)</a:t>
            </a:r>
          </a:p>
          <a:p>
            <a:pPr/>
            <a:r>
              <a:t>Кластеризация - это всегда сложно!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Обучение с учителе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Обучение с учителем</a:t>
            </a:r>
          </a:p>
        </p:txBody>
      </p:sp>
      <p:sp>
        <p:nvSpPr>
          <p:cNvPr id="158" name="Random negative 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negative sampling</a:t>
            </a:r>
          </a:p>
          <a:p>
            <a:pPr/>
            <a:r>
              <a:t>2-step approach</a:t>
            </a:r>
          </a:p>
          <a:p>
            <a:pPr/>
            <a:r>
              <a:t>SPY</a:t>
            </a:r>
          </a:p>
          <a:p>
            <a:pPr/>
            <a:r>
              <a:t>… (много других)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остое негативное семплиров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Простое негативное семплирование</a:t>
            </a:r>
          </a:p>
        </p:txBody>
      </p:sp>
      <p:pic>
        <p:nvPicPr>
          <p:cNvPr id="161" name="Снимок экрана 2020-07-23 в 12.44.50.png" descr="Снимок экрана 2020-07-23 в 12.4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458" y="3161952"/>
            <a:ext cx="11912149" cy="4693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Решение 2-ste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Решение 2-step</a:t>
            </a:r>
          </a:p>
        </p:txBody>
      </p:sp>
      <p:pic>
        <p:nvPicPr>
          <p:cNvPr id="164" name="Снимок экрана 2020-07-23 в 12.46.03.png" descr="Снимок экрана 2020-07-23 в 12.4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362" y="2336154"/>
            <a:ext cx="11009477" cy="6808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Spy</a:t>
            </a:r>
          </a:p>
        </p:txBody>
      </p:sp>
      <p:pic>
        <p:nvPicPr>
          <p:cNvPr id="167" name="Снимок экрана 2020-07-23 в 12.46.45.png" descr="Снимок экрана 2020-07-23 в 12.46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455" y="2997200"/>
            <a:ext cx="11825890" cy="5202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Какое же алгоритм лучше всего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Какое же алгоритм лучше всего?</a:t>
            </a:r>
          </a:p>
        </p:txBody>
      </p:sp>
      <p:sp>
        <p:nvSpPr>
          <p:cNvPr id="170" name="Нужно смотреть по соотношению сложность-качество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Нужно смотреть по соотношению сложность-качество</a:t>
            </a:r>
          </a:p>
          <a:p>
            <a:pPr/>
            <a:r>
              <a:t>Как всегда основной совет один - экспериментировать!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Полезные ссыл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Полезные ссылки</a:t>
            </a:r>
          </a:p>
        </p:txBody>
      </p:sp>
      <p:sp>
        <p:nvSpPr>
          <p:cNvPr id="173" name="Разбор множества алгоритмов PU Learning - https://www.cs.uic.edu/~liub/publications/ICDM-03.pd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Разбор множества алгоритмов PU Learning - </a:t>
            </a:r>
            <a:r>
              <a:rPr u="sng">
                <a:hlinkClick r:id="rId2" invalidUrl="" action="" tgtFrame="" tooltip="" history="1" highlightClick="0" endSnd="0"/>
              </a:rPr>
              <a:t>https://www.cs.uic.edu/~liub/publications/ICDM-03.pdf</a:t>
            </a:r>
            <a:r>
              <a:t> </a:t>
            </a:r>
          </a:p>
          <a:p>
            <a:pPr/>
            <a:r>
              <a:t>Интересный вероятностный метод из ноутбука - </a:t>
            </a:r>
            <a:r>
              <a:rPr u="sng">
                <a:hlinkClick r:id="rId3" invalidUrl="" action="" tgtFrame="" tooltip="" history="1" highlightClick="0" endSnd="0"/>
              </a:rPr>
              <a:t>http://cseweb.ucsd.edu/~elkan/posonly.pdf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дача обучения с учителе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Задача обучения с учителем</a:t>
            </a:r>
          </a:p>
        </p:txBody>
      </p:sp>
      <p:pic>
        <p:nvPicPr>
          <p:cNvPr id="122" name="Снимок экрана 2020-07-23 в 12.14.42.png" descr="Снимок экрана 2020-07-23 в 12.14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2402036"/>
            <a:ext cx="11658600" cy="640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Заче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Зачем?</a:t>
            </a:r>
          </a:p>
        </p:txBody>
      </p:sp>
      <p:sp>
        <p:nvSpPr>
          <p:cNvPr id="125" name="Продвижение услуг и приложений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Продвижение услуг и приложений</a:t>
            </a:r>
          </a:p>
          <a:p>
            <a:pPr/>
            <a:r>
              <a:t>Выделение сегмента пользователей, которые совершат нужное нам целевое действие</a:t>
            </a:r>
          </a:p>
          <a:p>
            <a:pPr/>
            <a:r>
              <a:t>Отдельный момент - каналы взаимодействия с пользователями (смс, пуши, реклама в соцсетях, звонки и т.д)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Какие задачи не относятся к PU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Какие задачи не относятся к PU Learning</a:t>
            </a:r>
          </a:p>
        </p:txBody>
      </p:sp>
      <p:sp>
        <p:nvSpPr>
          <p:cNvPr id="128" name="Small-training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Small-training dataset</a:t>
            </a:r>
          </a:p>
          <a:p>
            <a:pPr/>
            <a:r>
              <a:t>Outlier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utlier det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Outlier detection</a:t>
            </a:r>
          </a:p>
        </p:txBody>
      </p:sp>
      <p:pic>
        <p:nvPicPr>
          <p:cNvPr id="131" name="Снимок экрана 2020-07-23 в 12.16.30.png" descr="Снимок экрана 2020-07-23 в 12.1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00" y="2609850"/>
            <a:ext cx="10744200" cy="626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имер зада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Пример задачи</a:t>
            </a:r>
          </a:p>
        </p:txBody>
      </p:sp>
      <p:pic>
        <p:nvPicPr>
          <p:cNvPr id="134" name="Снимок экрана 2020-07-23 в 12.19.09.png" descr="Снимок экрана 2020-07-23 в 12.19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536" y="2693789"/>
            <a:ext cx="10791528" cy="3793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Источник - https://medium.com/teads-engineering/ml1-d84f645132c9"/>
          <p:cNvSpPr txBox="1"/>
          <p:nvPr/>
        </p:nvSpPr>
        <p:spPr>
          <a:xfrm>
            <a:off x="5667686" y="6807199"/>
            <a:ext cx="68510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Источник - https://medium.com/teads-engineering/ml1-d84f645132c9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Чуть ближе к 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Чуть ближе к ML</a:t>
            </a:r>
          </a:p>
        </p:txBody>
      </p:sp>
      <p:pic>
        <p:nvPicPr>
          <p:cNvPr id="138" name="Снимок экрана 2020-07-23 в 12.20.20.png" descr="Снимок экрана 2020-07-23 в 12.2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2867372"/>
            <a:ext cx="10985500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Описание задач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Описание задачи</a:t>
            </a:r>
          </a:p>
        </p:txBody>
      </p:sp>
      <p:sp>
        <p:nvSpPr>
          <p:cNvPr id="141" name="1. оценивает вероятность того, что пользователь совершит некоторое целевое действие (приобретение подписки, установка или регистрация в приложении и т.д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55600">
              <a:spcBef>
                <a:spcPts val="0"/>
              </a:spcBef>
              <a:buSzTx/>
              <a:buNone/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1. оценивает вероятность того, что пользователь совершит некоторое целевое действие (приобретение подписки, установка или регистрация в приложении и т.д)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2. У нас есть только те, кто совершил это действие - это </a:t>
            </a:r>
            <a:r>
              <a:rPr b="1"/>
              <a:t>positives</a:t>
            </a:r>
            <a:r>
              <a:t>. При этом нет определения того, что такое </a:t>
            </a:r>
            <a:r>
              <a:rPr b="1"/>
              <a:t>negative</a:t>
            </a:r>
            <a:r>
              <a:t>. Все, кроме P - Unlabeled (U)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3. Нам нужно как-то собрать выборку и обучить модель, которая будет отличать P от N 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355600">
              <a:spcBef>
                <a:spcPts val="0"/>
              </a:spcBef>
              <a:buSzTx/>
              <a:buNone/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Получаем такие обозначения: P, U, N (в начале есть только первые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Еще картин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Еще картинки</a:t>
            </a:r>
          </a:p>
        </p:txBody>
      </p:sp>
      <p:pic>
        <p:nvPicPr>
          <p:cNvPr id="144" name="Снимок экрана 2020-07-23 в 12.35.19.png" descr="Снимок экрана 2020-07-23 в 12.35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982" y="2717800"/>
            <a:ext cx="11628836" cy="5521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